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71" r:id="rId4"/>
    <p:sldId id="259" r:id="rId5"/>
    <p:sldId id="260" r:id="rId6"/>
    <p:sldId id="278" r:id="rId7"/>
    <p:sldId id="261" r:id="rId8"/>
    <p:sldId id="277" r:id="rId9"/>
    <p:sldId id="276" r:id="rId10"/>
    <p:sldId id="279" r:id="rId11"/>
    <p:sldId id="267" r:id="rId12"/>
    <p:sldId id="274" r:id="rId13"/>
    <p:sldId id="275" r:id="rId14"/>
    <p:sldId id="268" r:id="rId15"/>
    <p:sldId id="270" r:id="rId16"/>
    <p:sldId id="272" r:id="rId17"/>
    <p:sldId id="281" r:id="rId18"/>
    <p:sldId id="28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18" autoAdjust="0"/>
  </p:normalViewPr>
  <p:slideViewPr>
    <p:cSldViewPr snapToGrid="0" snapToObjects="1">
      <p:cViewPr varScale="1">
        <p:scale>
          <a:sx n="74" d="100"/>
          <a:sy n="74" d="100"/>
        </p:scale>
        <p:origin x="-189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val>
            <c:numRef>
              <c:f>Sheet1!$B$1:$B$12</c:f>
              <c:numCache>
                <c:formatCode>General</c:formatCode>
                <c:ptCount val="12"/>
                <c:pt idx="0">
                  <c:v>20.0</c:v>
                </c:pt>
                <c:pt idx="1">
                  <c:v>14.1</c:v>
                </c:pt>
                <c:pt idx="2">
                  <c:v>9.9</c:v>
                </c:pt>
                <c:pt idx="3">
                  <c:v>8.6</c:v>
                </c:pt>
                <c:pt idx="4">
                  <c:v>7.2</c:v>
                </c:pt>
                <c:pt idx="5">
                  <c:v>5.2</c:v>
                </c:pt>
                <c:pt idx="6">
                  <c:v>3.1</c:v>
                </c:pt>
                <c:pt idx="7">
                  <c:v>2.7</c:v>
                </c:pt>
                <c:pt idx="8">
                  <c:v>2.3</c:v>
                </c:pt>
                <c:pt idx="9">
                  <c:v>1.5</c:v>
                </c:pt>
                <c:pt idx="10">
                  <c:v>17.3</c:v>
                </c:pt>
                <c:pt idx="11">
                  <c:v>8.1</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36833B-0E5A-9B41-A1DE-5515814A812E}" type="datetimeFigureOut">
              <a:rPr lang="en-US" smtClean="0"/>
              <a:t>8/17/12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D237F4-437D-044C-A556-FA1831E97779}" type="slidenum">
              <a:rPr lang="en-US" smtClean="0"/>
              <a:t>‹#›</a:t>
            </a:fld>
            <a:endParaRPr lang="en-US"/>
          </a:p>
        </p:txBody>
      </p:sp>
    </p:spTree>
    <p:extLst>
      <p:ext uri="{BB962C8B-B14F-4D97-AF65-F5344CB8AC3E}">
        <p14:creationId xmlns:p14="http://schemas.microsoft.com/office/powerpoint/2010/main" val="9374011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Porter et al. “The meters contain a standard, grounded wall plug receptacle capable of measuring the voltage, current, power, and power  factor of any plug load device with a power consumption of less than </a:t>
            </a:r>
            <a:r>
              <a:rPr lang="en-US" b="1" baseline="0" dirty="0" smtClean="0"/>
              <a:t>500 watts</a:t>
            </a:r>
            <a:r>
              <a:rPr lang="en-US" baseline="0" dirty="0" smtClean="0"/>
              <a:t>. Once installed by a field technician, the meters logged these parameters </a:t>
            </a:r>
            <a:r>
              <a:rPr lang="en-US" b="1" baseline="0" dirty="0" smtClean="0"/>
              <a:t>at one-minute intervals for a period of one week</a:t>
            </a:r>
            <a:r>
              <a:rPr lang="en-US" baseline="0" dirty="0" smtClean="0"/>
              <a:t>.  Sites were revisited after one week for meter pickup and data collection. Field technicians turned off any equipment being metered and then disconnected the products from the One Meters. RLW Analytics </a:t>
            </a:r>
          </a:p>
          <a:p>
            <a:r>
              <a:rPr lang="en-US" baseline="0" dirty="0" smtClean="0"/>
              <a:t>field technicians then extracted the data</a:t>
            </a:r>
            <a:r>
              <a:rPr lang="en-US" b="1" baseline="0" dirty="0" smtClean="0"/>
              <a:t>, uploaded the data to an FTP site</a:t>
            </a:r>
            <a:r>
              <a:rPr lang="en-US" baseline="0" dirty="0" smtClean="0"/>
              <a:t>, reset the meters, and prepared them for their next site visit the following week.”</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4</a:t>
            </a:fld>
            <a:endParaRPr lang="en-US"/>
          </a:p>
        </p:txBody>
      </p:sp>
    </p:spTree>
    <p:extLst>
      <p:ext uri="{BB962C8B-B14F-4D97-AF65-F5344CB8AC3E}">
        <p14:creationId xmlns:p14="http://schemas.microsoft.com/office/powerpoint/2010/main" val="355459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@scale paper:</a:t>
            </a:r>
          </a:p>
          <a:p>
            <a:r>
              <a:rPr lang="en-US" dirty="0" smtClean="0"/>
              <a:t>“Due to the diversity of devices, a standardized system of identifying and recording MELs is essential for inventory and energy data analysis. We updated an extensive taxonomy developed in [23] to include new device types found today, such as tablet computers. The taxonomy consists of three levels: End Use, Category, and Product Type. MELs are divided into three major end uses -- Electronics, Miscellaneous, and Traditional. Each end use is in turn composed of categories, and each category contains many product types.  The inventory categorized every plug-load in the building according to this taxonomy, resulting in the </a:t>
            </a:r>
            <a:r>
              <a:rPr lang="en-US" dirty="0" err="1" smtClean="0"/>
              <a:t>identication</a:t>
            </a:r>
            <a:r>
              <a:rPr lang="en-US" dirty="0" smtClean="0"/>
              <a:t> of almost 5,000 devices. The inventory was collected by two-person teams and recorded in a relational database.”</a:t>
            </a:r>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5</a:t>
            </a:fld>
            <a:endParaRPr lang="en-US"/>
          </a:p>
        </p:txBody>
      </p:sp>
    </p:spTree>
    <p:extLst>
      <p:ext uri="{BB962C8B-B14F-4D97-AF65-F5344CB8AC3E}">
        <p14:creationId xmlns:p14="http://schemas.microsoft.com/office/powerpoint/2010/main" val="261511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QR codes are cheap, Acmes</a:t>
            </a:r>
            <a:r>
              <a:rPr lang="en-US" baseline="0" dirty="0" smtClean="0"/>
              <a:t> are $20-50 in bulk, Everyone has a phone</a:t>
            </a:r>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7</a:t>
            </a:fld>
            <a:endParaRPr lang="en-US"/>
          </a:p>
        </p:txBody>
      </p:sp>
    </p:spTree>
    <p:extLst>
      <p:ext uri="{BB962C8B-B14F-4D97-AF65-F5344CB8AC3E}">
        <p14:creationId xmlns:p14="http://schemas.microsoft.com/office/powerpoint/2010/main" val="31468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8</a:t>
            </a:fld>
            <a:endParaRPr lang="en-US"/>
          </a:p>
        </p:txBody>
      </p:sp>
    </p:spTree>
    <p:extLst>
      <p:ext uri="{BB962C8B-B14F-4D97-AF65-F5344CB8AC3E}">
        <p14:creationId xmlns:p14="http://schemas.microsoft.com/office/powerpoint/2010/main" val="69306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59144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850403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51878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586298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5BB89-3D64-F145-B9CE-6086D70C6B07}" type="datetimeFigureOut">
              <a:rPr lang="en-US" smtClean="0"/>
              <a:t>8/17/12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411234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55BB89-3D64-F145-B9CE-6086D70C6B07}" type="datetimeFigureOut">
              <a:rPr lang="en-US" smtClean="0"/>
              <a:t>8/17/12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45438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55BB89-3D64-F145-B9CE-6086D70C6B07}" type="datetimeFigureOut">
              <a:rPr lang="en-US" smtClean="0"/>
              <a:t>8/17/12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94038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55BB89-3D64-F145-B9CE-6086D70C6B07}" type="datetimeFigureOut">
              <a:rPr lang="en-US" smtClean="0"/>
              <a:t>8/17/12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02851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5BB89-3D64-F145-B9CE-6086D70C6B07}" type="datetimeFigureOut">
              <a:rPr lang="en-US" smtClean="0"/>
              <a:t>8/17/12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120633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5BB89-3D64-F145-B9CE-6086D70C6B07}" type="datetimeFigureOut">
              <a:rPr lang="en-US" smtClean="0"/>
              <a:t>8/17/12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31809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5BB89-3D64-F145-B9CE-6086D70C6B07}" type="datetimeFigureOut">
              <a:rPr lang="en-US" smtClean="0"/>
              <a:t>8/17/12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320706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5BB89-3D64-F145-B9CE-6086D70C6B07}" type="datetimeFigureOut">
              <a:rPr lang="en-US" smtClean="0"/>
              <a:t>8/17/12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8A92A-5552-B24F-81F8-509E45F63767}" type="slidenum">
              <a:rPr lang="en-US" smtClean="0"/>
              <a:t>‹#›</a:t>
            </a:fld>
            <a:endParaRPr lang="en-US"/>
          </a:p>
        </p:txBody>
      </p:sp>
    </p:spTree>
    <p:extLst>
      <p:ext uri="{BB962C8B-B14F-4D97-AF65-F5344CB8AC3E}">
        <p14:creationId xmlns:p14="http://schemas.microsoft.com/office/powerpoint/2010/main" val="3187465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ergylens.is4server.com" TargetMode="External"/><Relationship Id="rId4" Type="http://schemas.openxmlformats.org/officeDocument/2006/relationships/hyperlink" Target="http://www.eecs.berkeley.edu/~jortiz" TargetMode="External"/><Relationship Id="rId1" Type="http://schemas.openxmlformats.org/officeDocument/2006/relationships/slideLayout" Target="../slideLayouts/slideLayout2.xml"/><Relationship Id="rId2" Type="http://schemas.openxmlformats.org/officeDocument/2006/relationships/hyperlink" Target="http://streamfs.cs.berkeley.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Live, Continuous Energy Auditing of Miscellaneous Electrical Loads:</a:t>
            </a:r>
            <a:br>
              <a:rPr lang="en-US" sz="2800" dirty="0" smtClean="0"/>
            </a:br>
            <a:r>
              <a:rPr lang="en-US" sz="2800" dirty="0" smtClean="0"/>
              <a:t>Methodology and Results</a:t>
            </a:r>
            <a:endParaRPr lang="en-US" sz="2800" dirty="0"/>
          </a:p>
        </p:txBody>
      </p:sp>
      <p:sp>
        <p:nvSpPr>
          <p:cNvPr id="3" name="Subtitle 2"/>
          <p:cNvSpPr>
            <a:spLocks noGrp="1"/>
          </p:cNvSpPr>
          <p:nvPr>
            <p:ph type="subTitle" idx="1"/>
          </p:nvPr>
        </p:nvSpPr>
        <p:spPr/>
        <p:txBody>
          <a:bodyPr>
            <a:noAutofit/>
          </a:bodyPr>
          <a:lstStyle/>
          <a:p>
            <a:r>
              <a:rPr lang="en-US" sz="2800" b="1" dirty="0" smtClean="0"/>
              <a:t>Jorge Ortiz</a:t>
            </a:r>
          </a:p>
          <a:p>
            <a:r>
              <a:rPr lang="en-US" sz="2000" dirty="0" smtClean="0"/>
              <a:t>Jason </a:t>
            </a:r>
            <a:r>
              <a:rPr lang="en-US" sz="2000" dirty="0" err="1" smtClean="0"/>
              <a:t>Trager</a:t>
            </a:r>
            <a:r>
              <a:rPr lang="en-US" sz="2000" dirty="0" smtClean="0"/>
              <a:t>, Gavin </a:t>
            </a:r>
            <a:r>
              <a:rPr lang="en-US" sz="2000" dirty="0" err="1" smtClean="0"/>
              <a:t>Saldanha</a:t>
            </a:r>
            <a:r>
              <a:rPr lang="en-US" sz="2000" dirty="0" smtClean="0"/>
              <a:t>, </a:t>
            </a:r>
            <a:r>
              <a:rPr lang="en-US" sz="2000" dirty="0" err="1"/>
              <a:t>Yongwoo</a:t>
            </a:r>
            <a:r>
              <a:rPr lang="en-US" sz="2000" dirty="0"/>
              <a:t> Noh, David </a:t>
            </a:r>
            <a:r>
              <a:rPr lang="en-US" sz="2000" dirty="0" smtClean="0"/>
              <a:t>Su,</a:t>
            </a:r>
            <a:endParaRPr lang="en-US" sz="2000" dirty="0"/>
          </a:p>
          <a:p>
            <a:r>
              <a:rPr lang="en-US" sz="2000" dirty="0" smtClean="0"/>
              <a:t>David Culler, Paul Wright</a:t>
            </a:r>
          </a:p>
          <a:p>
            <a:r>
              <a:rPr lang="en-US" sz="2000" dirty="0" smtClean="0"/>
              <a:t>UC Berkeley</a:t>
            </a:r>
          </a:p>
        </p:txBody>
      </p:sp>
      <p:sp>
        <p:nvSpPr>
          <p:cNvPr id="4" name="TextBox 3"/>
          <p:cNvSpPr txBox="1"/>
          <p:nvPr/>
        </p:nvSpPr>
        <p:spPr>
          <a:xfrm>
            <a:off x="3027732" y="5915258"/>
            <a:ext cx="5430468" cy="1200329"/>
          </a:xfrm>
          <a:prstGeom prst="rect">
            <a:avLst/>
          </a:prstGeom>
          <a:noFill/>
        </p:spPr>
        <p:txBody>
          <a:bodyPr wrap="none" rtlCol="0">
            <a:spAutoFit/>
          </a:bodyPr>
          <a:lstStyle/>
          <a:p>
            <a:pPr algn="r"/>
            <a:r>
              <a:rPr lang="en-US" dirty="0">
                <a:solidFill>
                  <a:schemeClr val="bg2">
                    <a:lumMod val="75000"/>
                  </a:schemeClr>
                </a:solidFill>
              </a:rPr>
              <a:t>2012 ACEEE Summer Study on Energy Efficient Buildings</a:t>
            </a:r>
          </a:p>
          <a:p>
            <a:pPr algn="r"/>
            <a:r>
              <a:rPr lang="en-US" dirty="0">
                <a:solidFill>
                  <a:schemeClr val="bg2">
                    <a:lumMod val="75000"/>
                  </a:schemeClr>
                </a:solidFill>
              </a:rPr>
              <a:t>August 13, 2012</a:t>
            </a:r>
          </a:p>
          <a:p>
            <a:pPr algn="r"/>
            <a:r>
              <a:rPr lang="en-US" dirty="0">
                <a:solidFill>
                  <a:schemeClr val="bg2">
                    <a:lumMod val="75000"/>
                  </a:schemeClr>
                </a:solidFill>
              </a:rPr>
              <a:t>Pacific Grove, CA</a:t>
            </a:r>
          </a:p>
          <a:p>
            <a:pPr algn="r"/>
            <a:endParaRPr lang="en-US" dirty="0"/>
          </a:p>
        </p:txBody>
      </p:sp>
    </p:spTree>
    <p:extLst>
      <p:ext uri="{BB962C8B-B14F-4D97-AF65-F5344CB8AC3E}">
        <p14:creationId xmlns:p14="http://schemas.microsoft.com/office/powerpoint/2010/main" val="3948381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Challenges</a:t>
            </a:r>
            <a:endParaRPr lang="en-US" dirty="0"/>
          </a:p>
        </p:txBody>
      </p:sp>
      <p:sp>
        <p:nvSpPr>
          <p:cNvPr id="3" name="Text Placeholder 2"/>
          <p:cNvSpPr>
            <a:spLocks noGrp="1"/>
          </p:cNvSpPr>
          <p:nvPr>
            <p:ph type="body" idx="1"/>
          </p:nvPr>
        </p:nvSpPr>
        <p:spPr/>
        <p:txBody>
          <a:bodyPr/>
          <a:lstStyle/>
          <a:p>
            <a:r>
              <a:rPr lang="en-US" dirty="0" smtClean="0"/>
              <a:t>Lighting and camera quality</a:t>
            </a:r>
            <a:endParaRPr lang="en-US" dirty="0"/>
          </a:p>
        </p:txBody>
      </p:sp>
      <p:sp>
        <p:nvSpPr>
          <p:cNvPr id="5" name="Text Placeholder 4"/>
          <p:cNvSpPr>
            <a:spLocks noGrp="1"/>
          </p:cNvSpPr>
          <p:nvPr>
            <p:ph type="body" sz="quarter" idx="3"/>
          </p:nvPr>
        </p:nvSpPr>
        <p:spPr/>
        <p:txBody>
          <a:bodyPr/>
          <a:lstStyle/>
          <a:p>
            <a:r>
              <a:rPr lang="en-US" dirty="0" smtClean="0"/>
              <a:t>Ubiquitous network access</a:t>
            </a:r>
            <a:endParaRPr lang="en-US" dirty="0"/>
          </a:p>
        </p:txBody>
      </p:sp>
      <p:pic>
        <p:nvPicPr>
          <p:cNvPr id="7" name="Picture 6" descr="Screen shot 2012-08-10 at 1.08.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29" y="2321281"/>
            <a:ext cx="3401400" cy="1826475"/>
          </a:xfrm>
          <a:prstGeom prst="rect">
            <a:avLst/>
          </a:prstGeom>
        </p:spPr>
      </p:pic>
      <p:pic>
        <p:nvPicPr>
          <p:cNvPr id="8" name="Picture 7" descr="Screen shot 2012-08-10 at 1.08.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80" y="4147756"/>
            <a:ext cx="3291049" cy="1042506"/>
          </a:xfrm>
          <a:prstGeom prst="rect">
            <a:avLst/>
          </a:prstGeom>
        </p:spPr>
      </p:pic>
      <p:pic>
        <p:nvPicPr>
          <p:cNvPr id="9" name="Picture 8" descr="Screen shot 2012-08-12 at 11.3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916" y="2321281"/>
            <a:ext cx="4483100" cy="2730500"/>
          </a:xfrm>
          <a:prstGeom prst="rect">
            <a:avLst/>
          </a:prstGeom>
        </p:spPr>
      </p:pic>
    </p:spTree>
    <p:extLst>
      <p:ext uri="{BB962C8B-B14F-4D97-AF65-F5344CB8AC3E}">
        <p14:creationId xmlns:p14="http://schemas.microsoft.com/office/powerpoint/2010/main" val="1983485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7" name="Content Placeholder 6"/>
          <p:cNvSpPr>
            <a:spLocks noGrp="1"/>
          </p:cNvSpPr>
          <p:nvPr>
            <p:ph sz="half" idx="2"/>
          </p:nvPr>
        </p:nvSpPr>
        <p:spPr>
          <a:xfrm>
            <a:off x="457199" y="2131492"/>
            <a:ext cx="4199653" cy="3951288"/>
          </a:xfrm>
        </p:spPr>
        <p:txBody>
          <a:bodyPr>
            <a:normAutofit/>
          </a:bodyPr>
          <a:lstStyle/>
          <a:p>
            <a:r>
              <a:rPr lang="en-US" dirty="0" err="1" smtClean="0"/>
              <a:t>Sutardja</a:t>
            </a:r>
            <a:r>
              <a:rPr lang="en-US" dirty="0" smtClean="0"/>
              <a:t> Dai Hall @UCB</a:t>
            </a:r>
          </a:p>
          <a:p>
            <a:pPr lvl="1"/>
            <a:r>
              <a:rPr lang="en-US" dirty="0" smtClean="0"/>
              <a:t>141,000 sq. ft.</a:t>
            </a:r>
          </a:p>
          <a:p>
            <a:r>
              <a:rPr lang="en-US" dirty="0" smtClean="0"/>
              <a:t>Registered and classified</a:t>
            </a:r>
          </a:p>
          <a:p>
            <a:pPr lvl="1"/>
            <a:r>
              <a:rPr lang="en-US" dirty="0" smtClean="0"/>
              <a:t>20 meters</a:t>
            </a:r>
          </a:p>
          <a:p>
            <a:pPr lvl="1"/>
            <a:r>
              <a:rPr lang="en-US" dirty="0" smtClean="0"/>
              <a:t>20 metered items</a:t>
            </a:r>
          </a:p>
          <a:p>
            <a:pPr lvl="1"/>
            <a:r>
              <a:rPr lang="en-US" dirty="0" smtClean="0"/>
              <a:t>351 un-metered items</a:t>
            </a:r>
          </a:p>
          <a:p>
            <a:pPr lvl="1"/>
            <a:r>
              <a:rPr lang="en-US" dirty="0" smtClean="0"/>
              <a:t>139 rooms</a:t>
            </a:r>
          </a:p>
          <a:p>
            <a:pPr lvl="1"/>
            <a:r>
              <a:rPr lang="en-US" dirty="0" smtClean="0"/>
              <a:t>7 floors</a:t>
            </a:r>
          </a:p>
          <a:p>
            <a:r>
              <a:rPr lang="en-US" dirty="0" smtClean="0"/>
              <a:t>Information collected in approx. 2-3 hours</a:t>
            </a:r>
          </a:p>
          <a:p>
            <a:endParaRPr lang="en-US" dirty="0"/>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394083" y="2598668"/>
            <a:ext cx="4749917" cy="2846853"/>
          </a:xfrm>
          <a:prstGeom prst="rect">
            <a:avLst/>
          </a:prstGeom>
          <a:noFill/>
          <a:ln>
            <a:noFill/>
          </a:ln>
        </p:spPr>
      </p:pic>
    </p:spTree>
    <p:extLst>
      <p:ext uri="{BB962C8B-B14F-4D97-AF65-F5344CB8AC3E}">
        <p14:creationId xmlns:p14="http://schemas.microsoft.com/office/powerpoint/2010/main" val="1795674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ACme</a:t>
            </a:r>
            <a:r>
              <a:rPr lang="en-US" dirty="0"/>
              <a:t> </a:t>
            </a:r>
            <a:r>
              <a:rPr lang="en-US" dirty="0" smtClean="0"/>
              <a:t>IPv6 </a:t>
            </a:r>
            <a:r>
              <a:rPr lang="en-US" dirty="0" err="1" smtClean="0"/>
              <a:t>multihop</a:t>
            </a:r>
            <a:r>
              <a:rPr lang="en-US" dirty="0" smtClean="0"/>
              <a:t> network</a:t>
            </a:r>
            <a:endParaRPr lang="en-US" dirty="0"/>
          </a:p>
        </p:txBody>
      </p:sp>
      <p:pic>
        <p:nvPicPr>
          <p:cNvPr id="4" name="Picture 3"/>
          <p:cNvPicPr>
            <a:picLocks noChangeAspect="1"/>
          </p:cNvPicPr>
          <p:nvPr/>
        </p:nvPicPr>
        <p:blipFill>
          <a:blip r:embed="rId2"/>
          <a:stretch>
            <a:fillRect/>
          </a:stretch>
        </p:blipFill>
        <p:spPr>
          <a:xfrm>
            <a:off x="0" y="1837260"/>
            <a:ext cx="9144000" cy="4611961"/>
          </a:xfrm>
          <a:prstGeom prst="rect">
            <a:avLst/>
          </a:prstGeom>
        </p:spPr>
      </p:pic>
    </p:spTree>
    <p:extLst>
      <p:ext uri="{BB962C8B-B14F-4D97-AF65-F5344CB8AC3E}">
        <p14:creationId xmlns:p14="http://schemas.microsoft.com/office/powerpoint/2010/main" val="33016941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Entity-relationship graph</a:t>
            </a:r>
            <a:br>
              <a:rPr lang="en-US" dirty="0" smtClean="0"/>
            </a:br>
            <a:r>
              <a:rPr lang="en-US" dirty="0" smtClean="0"/>
              <a:t>4</a:t>
            </a:r>
            <a:r>
              <a:rPr lang="en-US" baseline="30000" dirty="0" smtClean="0"/>
              <a:t>th</a:t>
            </a:r>
            <a:r>
              <a:rPr lang="en-US" dirty="0" smtClean="0"/>
              <a:t> floor SDH</a:t>
            </a:r>
            <a:endParaRPr lang="en-US" dirty="0"/>
          </a:p>
        </p:txBody>
      </p:sp>
      <p:pic>
        <p:nvPicPr>
          <p:cNvPr id="3" name="Picture 2"/>
          <p:cNvPicPr>
            <a:picLocks noChangeAspect="1"/>
          </p:cNvPicPr>
          <p:nvPr/>
        </p:nvPicPr>
        <p:blipFill>
          <a:blip r:embed="rId2"/>
          <a:stretch>
            <a:fillRect/>
          </a:stretch>
        </p:blipFill>
        <p:spPr>
          <a:xfrm>
            <a:off x="1401432" y="1358106"/>
            <a:ext cx="6291860" cy="5467634"/>
          </a:xfrm>
          <a:prstGeom prst="rect">
            <a:avLst/>
          </a:prstGeom>
        </p:spPr>
      </p:pic>
    </p:spTree>
    <p:extLst>
      <p:ext uri="{BB962C8B-B14F-4D97-AF65-F5344CB8AC3E}">
        <p14:creationId xmlns:p14="http://schemas.microsoft.com/office/powerpoint/2010/main" val="2248541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built on infrastructure</a:t>
            </a:r>
            <a:endParaRPr lang="en-US" dirty="0"/>
          </a:p>
        </p:txBody>
      </p:sp>
      <p:pic>
        <p:nvPicPr>
          <p:cNvPr id="6" name="Picture 5" descr="Screen shot 2012-08-10 at 12.5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7848"/>
            <a:ext cx="4927274" cy="3546108"/>
          </a:xfrm>
          <a:prstGeom prst="rect">
            <a:avLst/>
          </a:prstGeom>
        </p:spPr>
      </p:pic>
      <p:pic>
        <p:nvPicPr>
          <p:cNvPr id="7" name="Picture 6" descr="Screen shot 2012-08-05 at 2.04.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72" y="1227848"/>
            <a:ext cx="4228028" cy="2034442"/>
          </a:xfrm>
          <a:prstGeom prst="rect">
            <a:avLst/>
          </a:prstGeom>
        </p:spPr>
      </p:pic>
      <p:pic>
        <p:nvPicPr>
          <p:cNvPr id="8" name="Picture 7" descr="Screen shot 2012-08-05 at 2.04.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274" y="3291488"/>
            <a:ext cx="4216726" cy="1982022"/>
          </a:xfrm>
          <a:prstGeom prst="rect">
            <a:avLst/>
          </a:prstGeom>
        </p:spPr>
      </p:pic>
      <p:pic>
        <p:nvPicPr>
          <p:cNvPr id="9" name="Picture 8" descr="Macintosh HD:Users:jortiz:Desktop:Screen shot 2012-05-05 at 2.10.41 PM.png"/>
          <p:cNvPicPr/>
          <p:nvPr/>
        </p:nvPicPr>
        <p:blipFill>
          <a:blip r:embed="rId5">
            <a:extLst>
              <a:ext uri="{28A0092B-C50C-407E-A947-70E740481C1C}">
                <a14:useLocalDpi xmlns:a14="http://schemas.microsoft.com/office/drawing/2010/main" val="0"/>
              </a:ext>
            </a:extLst>
          </a:blip>
          <a:srcRect/>
          <a:stretch>
            <a:fillRect/>
          </a:stretch>
        </p:blipFill>
        <p:spPr bwMode="auto">
          <a:xfrm>
            <a:off x="1956170" y="5138938"/>
            <a:ext cx="6089903" cy="1719062"/>
          </a:xfrm>
          <a:prstGeom prst="rect">
            <a:avLst/>
          </a:prstGeom>
          <a:noFill/>
          <a:ln>
            <a:noFill/>
          </a:ln>
        </p:spPr>
      </p:pic>
      <p:sp>
        <p:nvSpPr>
          <p:cNvPr id="10" name="TextBox 9"/>
          <p:cNvSpPr txBox="1"/>
          <p:nvPr/>
        </p:nvSpPr>
        <p:spPr>
          <a:xfrm>
            <a:off x="39327" y="4293249"/>
            <a:ext cx="3833686" cy="830997"/>
          </a:xfrm>
          <a:prstGeom prst="rect">
            <a:avLst/>
          </a:prstGeom>
          <a:noFill/>
        </p:spPr>
        <p:txBody>
          <a:bodyPr wrap="square" rtlCol="0">
            <a:spAutoFit/>
          </a:bodyPr>
          <a:lstStyle/>
          <a:p>
            <a:pPr algn="ctr"/>
            <a:r>
              <a:rPr lang="en-US" sz="2400" b="1" dirty="0" smtClean="0">
                <a:solidFill>
                  <a:srgbClr val="FF0000"/>
                </a:solidFill>
              </a:rPr>
              <a:t>Continuous value</a:t>
            </a:r>
          </a:p>
          <a:p>
            <a:pPr algn="ctr"/>
            <a:r>
              <a:rPr lang="en-US" sz="2400" b="1" dirty="0">
                <a:solidFill>
                  <a:srgbClr val="FF0000"/>
                </a:solidFill>
              </a:rPr>
              <a:t>d</a:t>
            </a:r>
            <a:r>
              <a:rPr lang="en-US" sz="2400" b="1" dirty="0" smtClean="0">
                <a:solidFill>
                  <a:srgbClr val="FF0000"/>
                </a:solidFill>
              </a:rPr>
              <a:t>erived from Infrastructure</a:t>
            </a:r>
            <a:endParaRPr lang="en-US" sz="2400" b="1" dirty="0">
              <a:solidFill>
                <a:srgbClr val="FF0000"/>
              </a:solidFill>
            </a:endParaRPr>
          </a:p>
        </p:txBody>
      </p:sp>
    </p:spTree>
    <p:extLst>
      <p:ext uri="{BB962C8B-B14F-4D97-AF65-F5344CB8AC3E}">
        <p14:creationId xmlns:p14="http://schemas.microsoft.com/office/powerpoint/2010/main" val="2166312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 takeaways</a:t>
            </a:r>
            <a:endParaRPr lang="en-US" dirty="0"/>
          </a:p>
        </p:txBody>
      </p:sp>
      <p:sp>
        <p:nvSpPr>
          <p:cNvPr id="3" name="Content Placeholder 2"/>
          <p:cNvSpPr>
            <a:spLocks noGrp="1"/>
          </p:cNvSpPr>
          <p:nvPr>
            <p:ph idx="1"/>
          </p:nvPr>
        </p:nvSpPr>
        <p:spPr/>
        <p:txBody>
          <a:bodyPr/>
          <a:lstStyle/>
          <a:p>
            <a:r>
              <a:rPr lang="en-US" dirty="0" smtClean="0"/>
              <a:t>Skip the written step</a:t>
            </a:r>
          </a:p>
          <a:p>
            <a:r>
              <a:rPr lang="en-US" dirty="0"/>
              <a:t>I</a:t>
            </a:r>
            <a:r>
              <a:rPr lang="en-US" dirty="0" smtClean="0"/>
              <a:t>nfrastructure should build incrementally</a:t>
            </a:r>
          </a:p>
          <a:p>
            <a:r>
              <a:rPr lang="en-US" dirty="0" smtClean="0"/>
              <a:t>Infrastructure should provide continuous value</a:t>
            </a:r>
          </a:p>
          <a:p>
            <a:r>
              <a:rPr lang="en-US" dirty="0" smtClean="0"/>
              <a:t>Involve building occupants when possible</a:t>
            </a:r>
          </a:p>
        </p:txBody>
      </p:sp>
    </p:spTree>
    <p:extLst>
      <p:ext uri="{BB962C8B-B14F-4D97-AF65-F5344CB8AC3E}">
        <p14:creationId xmlns:p14="http://schemas.microsoft.com/office/powerpoint/2010/main" val="3518285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and questions</a:t>
            </a:r>
            <a:endParaRPr lang="en-US" dirty="0"/>
          </a:p>
        </p:txBody>
      </p:sp>
      <p:sp>
        <p:nvSpPr>
          <p:cNvPr id="3" name="Content Placeholder 2"/>
          <p:cNvSpPr>
            <a:spLocks noGrp="1"/>
          </p:cNvSpPr>
          <p:nvPr>
            <p:ph idx="1"/>
          </p:nvPr>
        </p:nvSpPr>
        <p:spPr/>
        <p:txBody>
          <a:bodyPr/>
          <a:lstStyle/>
          <a:p>
            <a:r>
              <a:rPr lang="en-US" dirty="0" smtClean="0"/>
              <a:t>More information</a:t>
            </a:r>
          </a:p>
          <a:p>
            <a:pPr lvl="1"/>
            <a:r>
              <a:rPr lang="en-US" dirty="0" smtClean="0">
                <a:hlinkClick r:id="rId2"/>
              </a:rPr>
              <a:t>http://</a:t>
            </a:r>
            <a:r>
              <a:rPr lang="en-US" dirty="0" err="1">
                <a:hlinkClick r:id="rId2"/>
              </a:rPr>
              <a:t>s</a:t>
            </a:r>
            <a:r>
              <a:rPr lang="en-US" dirty="0" err="1" smtClean="0">
                <a:hlinkClick r:id="rId2"/>
              </a:rPr>
              <a:t>treamfs.cs.berkeley.edu</a:t>
            </a:r>
            <a:endParaRPr lang="en-US" dirty="0" smtClean="0"/>
          </a:p>
          <a:p>
            <a:pPr lvl="1"/>
            <a:r>
              <a:rPr lang="en-US" dirty="0" smtClean="0">
                <a:hlinkClick r:id="rId3"/>
              </a:rPr>
              <a:t>http://energylens.is4server.com</a:t>
            </a:r>
            <a:endParaRPr lang="en-US" dirty="0" smtClean="0"/>
          </a:p>
          <a:p>
            <a:r>
              <a:rPr lang="en-US" dirty="0" smtClean="0"/>
              <a:t>Contact</a:t>
            </a:r>
          </a:p>
          <a:p>
            <a:pPr lvl="1"/>
            <a:r>
              <a:rPr lang="en-US" dirty="0" smtClean="0">
                <a:hlinkClick r:id="rId4"/>
              </a:rPr>
              <a:t>http://www.eecs.berkeley.edu/~jortiz</a:t>
            </a:r>
            <a:endParaRPr lang="en-US" dirty="0" smtClean="0"/>
          </a:p>
        </p:txBody>
      </p:sp>
    </p:spTree>
    <p:extLst>
      <p:ext uri="{BB962C8B-B14F-4D97-AF65-F5344CB8AC3E}">
        <p14:creationId xmlns:p14="http://schemas.microsoft.com/office/powerpoint/2010/main" val="27399998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952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context with swipes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 When a user swipes at a location L, they are </a:t>
            </a:r>
            <a:r>
              <a:rPr lang="en-US" dirty="0" smtClean="0"/>
              <a:t>presumed to </a:t>
            </a:r>
            <a:r>
              <a:rPr lang="en-US" dirty="0"/>
              <a:t>be at L for fixed period </a:t>
            </a:r>
            <a:r>
              <a:rPr lang="en-US" b="1" dirty="0"/>
              <a:t>t</a:t>
            </a:r>
            <a:r>
              <a:rPr lang="en-US" dirty="0"/>
              <a:t> . An “</a:t>
            </a:r>
            <a:r>
              <a:rPr lang="en-US" dirty="0" smtClean="0"/>
              <a:t>association timer”</a:t>
            </a:r>
            <a:endParaRPr lang="en-US" dirty="0"/>
          </a:p>
          <a:p>
            <a:r>
              <a:rPr lang="en-US" dirty="0" smtClean="0"/>
              <a:t>If </a:t>
            </a:r>
            <a:r>
              <a:rPr lang="en-US" dirty="0"/>
              <a:t>the user swipes anything that is associated </a:t>
            </a:r>
            <a:r>
              <a:rPr lang="en-US" dirty="0" smtClean="0"/>
              <a:t>with a </a:t>
            </a:r>
            <a:r>
              <a:rPr lang="en-US" dirty="0"/>
              <a:t>location l  at time t </a:t>
            </a:r>
            <a:r>
              <a:rPr lang="en-US" dirty="0" smtClean="0"/>
              <a:t>&lt;=</a:t>
            </a:r>
            <a:r>
              <a:rPr lang="en-US" b="1" dirty="0"/>
              <a:t>T</a:t>
            </a:r>
            <a:r>
              <a:rPr lang="en-US" dirty="0" smtClean="0"/>
              <a:t> </a:t>
            </a:r>
            <a:r>
              <a:rPr lang="en-US" dirty="0"/>
              <a:t>, and l(t)</a:t>
            </a:r>
            <a:r>
              <a:rPr lang="en-US" b="1" dirty="0"/>
              <a:t> </a:t>
            </a:r>
            <a:r>
              <a:rPr lang="en-US" dirty="0" smtClean="0"/>
              <a:t>!=</a:t>
            </a:r>
            <a:r>
              <a:rPr lang="en-US" b="1" dirty="0" smtClean="0"/>
              <a:t> </a:t>
            </a:r>
            <a:r>
              <a:rPr lang="en-US" dirty="0" smtClean="0"/>
              <a:t>L</a:t>
            </a:r>
            <a:r>
              <a:rPr lang="en-US" dirty="0"/>
              <a:t>, then we </a:t>
            </a:r>
            <a:r>
              <a:rPr lang="en-US" dirty="0" smtClean="0"/>
              <a:t>set the </a:t>
            </a:r>
            <a:r>
              <a:rPr lang="en-US" dirty="0"/>
              <a:t>new location of the thing  they swiped to l(t) </a:t>
            </a:r>
            <a:r>
              <a:rPr lang="en-US" dirty="0" smtClean="0"/>
              <a:t>and reset </a:t>
            </a:r>
            <a:r>
              <a:rPr lang="en-US" dirty="0"/>
              <a:t>the association timer.</a:t>
            </a:r>
          </a:p>
          <a:p>
            <a:r>
              <a:rPr lang="en-US" dirty="0"/>
              <a:t> </a:t>
            </a:r>
            <a:r>
              <a:rPr lang="en-US" dirty="0" smtClean="0"/>
              <a:t>If </a:t>
            </a:r>
            <a:r>
              <a:rPr lang="en-US" dirty="0"/>
              <a:t>the user swipes anything at location l at time t </a:t>
            </a:r>
            <a:r>
              <a:rPr lang="en-US" dirty="0" smtClean="0"/>
              <a:t>&gt;=</a:t>
            </a:r>
            <a:r>
              <a:rPr lang="en-US" b="1" dirty="0"/>
              <a:t>T</a:t>
            </a:r>
            <a:r>
              <a:rPr lang="en-US" dirty="0" smtClean="0"/>
              <a:t> </a:t>
            </a:r>
            <a:r>
              <a:rPr lang="en-US" dirty="0"/>
              <a:t>, we set the location of the person  to l(t). We </a:t>
            </a:r>
            <a:r>
              <a:rPr lang="en-US" dirty="0" smtClean="0"/>
              <a:t>reset the </a:t>
            </a:r>
            <a:r>
              <a:rPr lang="en-US" dirty="0"/>
              <a:t>association timer to </a:t>
            </a:r>
            <a:r>
              <a:rPr lang="en-US" b="1" dirty="0"/>
              <a:t>T</a:t>
            </a:r>
            <a:r>
              <a:rPr lang="en-US" dirty="0" smtClean="0"/>
              <a:t> .</a:t>
            </a:r>
          </a:p>
          <a:p>
            <a:r>
              <a:rPr lang="en-US" dirty="0" smtClean="0"/>
              <a:t>If </a:t>
            </a:r>
            <a:r>
              <a:rPr lang="en-US" dirty="0"/>
              <a:t>a user registers a new location, they are </a:t>
            </a:r>
            <a:r>
              <a:rPr lang="en-US" dirty="0" smtClean="0"/>
              <a:t>presumed to </a:t>
            </a:r>
            <a:r>
              <a:rPr lang="en-US" dirty="0"/>
              <a:t>be at that location</a:t>
            </a:r>
            <a:r>
              <a:rPr lang="en-US" dirty="0" smtClean="0"/>
              <a:t>.</a:t>
            </a:r>
          </a:p>
        </p:txBody>
      </p:sp>
    </p:spTree>
    <p:extLst>
      <p:ext uri="{BB962C8B-B14F-4D97-AF65-F5344CB8AC3E}">
        <p14:creationId xmlns:p14="http://schemas.microsoft.com/office/powerpoint/2010/main" val="65413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000" dirty="0" smtClean="0"/>
              <a:t>Challenges in plug-load data collection</a:t>
            </a:r>
          </a:p>
          <a:p>
            <a:r>
              <a:rPr lang="en-US" sz="3000" dirty="0" smtClean="0"/>
              <a:t>Prior work</a:t>
            </a:r>
          </a:p>
          <a:p>
            <a:r>
              <a:rPr lang="en-US" sz="3000" dirty="0" smtClean="0"/>
              <a:t>System architecture</a:t>
            </a:r>
          </a:p>
          <a:p>
            <a:r>
              <a:rPr lang="en-US" sz="3000" dirty="0" smtClean="0"/>
              <a:t>Results</a:t>
            </a:r>
          </a:p>
        </p:txBody>
      </p:sp>
    </p:spTree>
    <p:extLst>
      <p:ext uri="{BB962C8B-B14F-4D97-AF65-F5344CB8AC3E}">
        <p14:creationId xmlns:p14="http://schemas.microsoft.com/office/powerpoint/2010/main" val="40345205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Plug-loads consume </a:t>
            </a:r>
            <a:br>
              <a:rPr lang="en-US" dirty="0" smtClean="0"/>
            </a:br>
            <a:r>
              <a:rPr lang="en-US" dirty="0" smtClean="0"/>
              <a:t>1/3 of building energy</a:t>
            </a:r>
            <a:endParaRPr lang="en-US" dirty="0"/>
          </a:p>
        </p:txBody>
      </p:sp>
      <p:sp>
        <p:nvSpPr>
          <p:cNvPr id="4" name="Content Placeholder 3"/>
          <p:cNvSpPr>
            <a:spLocks noGrp="1"/>
          </p:cNvSpPr>
          <p:nvPr>
            <p:ph sz="half" idx="2"/>
          </p:nvPr>
        </p:nvSpPr>
        <p:spPr/>
        <p:txBody>
          <a:bodyPr/>
          <a:lstStyle/>
          <a:p>
            <a:r>
              <a:rPr lang="en-US" dirty="0" smtClean="0"/>
              <a:t>73% of total energy produced, consumed in buildings</a:t>
            </a:r>
          </a:p>
          <a:p>
            <a:r>
              <a:rPr lang="en-US" dirty="0" smtClean="0"/>
              <a:t>~30% is consumed by plug-loads</a:t>
            </a:r>
          </a:p>
          <a:p>
            <a:r>
              <a:rPr lang="en-US" dirty="0" smtClean="0"/>
              <a:t>Plug-loads are </a:t>
            </a:r>
          </a:p>
          <a:p>
            <a:pPr lvl="1"/>
            <a:r>
              <a:rPr lang="en-US" dirty="0" smtClean="0"/>
              <a:t>categorically fragmented</a:t>
            </a:r>
          </a:p>
          <a:p>
            <a:pPr lvl="1"/>
            <a:r>
              <a:rPr lang="en-US" dirty="0"/>
              <a:t>s</a:t>
            </a:r>
            <a:r>
              <a:rPr lang="en-US" dirty="0" smtClean="0"/>
              <a:t>pread throughout the building</a:t>
            </a:r>
          </a:p>
          <a:p>
            <a:pPr lvl="1"/>
            <a:r>
              <a:rPr lang="en-US" dirty="0"/>
              <a:t>c</a:t>
            </a:r>
            <a:r>
              <a:rPr lang="en-US" dirty="0" smtClean="0"/>
              <a:t>onstantly changing</a:t>
            </a:r>
          </a:p>
        </p:txBody>
      </p:sp>
      <p:grpSp>
        <p:nvGrpSpPr>
          <p:cNvPr id="7" name="Group 6"/>
          <p:cNvGrpSpPr/>
          <p:nvPr/>
        </p:nvGrpSpPr>
        <p:grpSpPr>
          <a:xfrm>
            <a:off x="4397071" y="2754312"/>
            <a:ext cx="4710580" cy="2818333"/>
            <a:chOff x="4688362" y="2704598"/>
            <a:chExt cx="4425313" cy="2647658"/>
          </a:xfrm>
        </p:grpSpPr>
        <p:pic>
          <p:nvPicPr>
            <p:cNvPr id="8" name="Content Placeholder 15"/>
            <p:cNvPicPr>
              <a:picLocks noChangeAspect="1"/>
            </p:cNvPicPr>
            <p:nvPr/>
          </p:nvPicPr>
          <p:blipFill rotWithShape="1">
            <a:blip r:embed="rId2"/>
            <a:srcRect l="3230" t="8783" r="16578" b="2500"/>
            <a:stretch/>
          </p:blipFill>
          <p:spPr>
            <a:xfrm>
              <a:off x="4688362" y="2833714"/>
              <a:ext cx="4425313" cy="2518542"/>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4103541067"/>
                </p:ext>
              </p:extLst>
            </p:nvPr>
          </p:nvGraphicFramePr>
          <p:xfrm>
            <a:off x="5168066" y="2704598"/>
            <a:ext cx="3593323" cy="257020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TextBox 9"/>
          <p:cNvSpPr txBox="1"/>
          <p:nvPr/>
        </p:nvSpPr>
        <p:spPr>
          <a:xfrm>
            <a:off x="5407303" y="5582409"/>
            <a:ext cx="2982156" cy="369332"/>
          </a:xfrm>
          <a:prstGeom prst="rect">
            <a:avLst/>
          </a:prstGeom>
          <a:noFill/>
        </p:spPr>
        <p:txBody>
          <a:bodyPr wrap="none" rtlCol="0">
            <a:spAutoFit/>
          </a:bodyPr>
          <a:lstStyle/>
          <a:p>
            <a:r>
              <a:rPr lang="en-US" dirty="0" smtClean="0"/>
              <a:t>US Building Energy Use, 2010</a:t>
            </a:r>
            <a:endParaRPr lang="en-US" dirty="0"/>
          </a:p>
        </p:txBody>
      </p:sp>
    </p:spTree>
    <p:extLst>
      <p:ext uri="{BB962C8B-B14F-4D97-AF65-F5344CB8AC3E}">
        <p14:creationId xmlns:p14="http://schemas.microsoft.com/office/powerpoint/2010/main" val="1750714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3" name="Content Placeholder 2"/>
          <p:cNvSpPr>
            <a:spLocks noGrp="1"/>
          </p:cNvSpPr>
          <p:nvPr>
            <p:ph sz="half" idx="2"/>
          </p:nvPr>
        </p:nvSpPr>
        <p:spPr/>
        <p:txBody>
          <a:bodyPr>
            <a:normAutofit lnSpcReduction="10000"/>
          </a:bodyPr>
          <a:lstStyle/>
          <a:p>
            <a:r>
              <a:rPr lang="en-US" dirty="0" smtClean="0"/>
              <a:t>Porter et al., 2006</a:t>
            </a:r>
          </a:p>
          <a:p>
            <a:pPr lvl="1"/>
            <a:r>
              <a:rPr lang="en-US" dirty="0" smtClean="0"/>
              <a:t>Sampled 50 homes.  17 devices per home for one week.</a:t>
            </a:r>
          </a:p>
          <a:p>
            <a:r>
              <a:rPr lang="en-US" dirty="0" smtClean="0"/>
              <a:t>Moorefield et al., 2008</a:t>
            </a:r>
          </a:p>
          <a:p>
            <a:pPr lvl="1"/>
            <a:r>
              <a:rPr lang="en-US" dirty="0" smtClean="0"/>
              <a:t>Sample 47 offices.  10 devices per office for two weeks.</a:t>
            </a:r>
          </a:p>
          <a:p>
            <a:r>
              <a:rPr lang="en-US" dirty="0" err="1" smtClean="0"/>
              <a:t>Lanzisera</a:t>
            </a:r>
            <a:r>
              <a:rPr lang="en-US" dirty="0" smtClean="0"/>
              <a:t> et al., 2011</a:t>
            </a:r>
          </a:p>
          <a:p>
            <a:pPr lvl="1"/>
            <a:r>
              <a:rPr lang="en-US" dirty="0" smtClean="0"/>
              <a:t>Entire building metered.  455 devices over wireless </a:t>
            </a:r>
            <a:r>
              <a:rPr lang="en-US" dirty="0" err="1" smtClean="0"/>
              <a:t>multihop</a:t>
            </a:r>
            <a:r>
              <a:rPr lang="en-US" dirty="0" smtClean="0"/>
              <a:t>.</a:t>
            </a:r>
          </a:p>
          <a:p>
            <a:pPr lvl="1"/>
            <a:endParaRPr lang="en-US" dirty="0"/>
          </a:p>
        </p:txBody>
      </p:sp>
      <p:pic>
        <p:nvPicPr>
          <p:cNvPr id="4" name="Picture 3" descr="Screen shot 2012-08-09 at 11.49.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88" y="2031736"/>
            <a:ext cx="3874711" cy="1534040"/>
          </a:xfrm>
          <a:prstGeom prst="rect">
            <a:avLst/>
          </a:prstGeom>
        </p:spPr>
      </p:pic>
      <p:pic>
        <p:nvPicPr>
          <p:cNvPr id="8" name="Picture 7" descr="Screen shot 2012-08-10 at 12.00.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567" y="3955938"/>
            <a:ext cx="4140200" cy="2336800"/>
          </a:xfrm>
          <a:prstGeom prst="rect">
            <a:avLst/>
          </a:prstGeom>
        </p:spPr>
      </p:pic>
    </p:spTree>
    <p:extLst>
      <p:ext uri="{BB962C8B-B14F-4D97-AF65-F5344CB8AC3E}">
        <p14:creationId xmlns:p14="http://schemas.microsoft.com/office/powerpoint/2010/main" val="1683512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continuous</a:t>
            </a:r>
            <a:br>
              <a:rPr lang="en-US" dirty="0" smtClean="0"/>
            </a:br>
            <a:r>
              <a:rPr lang="en-US" dirty="0" smtClean="0"/>
              <a:t>management overhead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err="1" smtClean="0"/>
              <a:t>Lazisera</a:t>
            </a:r>
            <a:r>
              <a:rPr lang="en-US" dirty="0" smtClean="0"/>
              <a:t> et al. </a:t>
            </a:r>
            <a:r>
              <a:rPr lang="en-US" dirty="0"/>
              <a:t>c</a:t>
            </a:r>
            <a:r>
              <a:rPr lang="en-US" dirty="0" smtClean="0"/>
              <a:t>ollecting inventory information took </a:t>
            </a:r>
            <a:r>
              <a:rPr lang="en-US" b="1" u="sng" dirty="0" smtClean="0"/>
              <a:t>weeks</a:t>
            </a:r>
            <a:r>
              <a:rPr lang="en-US" dirty="0" smtClean="0"/>
              <a:t>!</a:t>
            </a:r>
          </a:p>
          <a:p>
            <a:pPr lvl="1"/>
            <a:r>
              <a:rPr lang="en-US" dirty="0" smtClean="0"/>
              <a:t>Extensive classification taxonomy</a:t>
            </a:r>
          </a:p>
          <a:p>
            <a:pPr lvl="1"/>
            <a:r>
              <a:rPr lang="en-US" dirty="0" smtClean="0"/>
              <a:t>Careful info collected of 5000 plug-loads by two-person team.</a:t>
            </a:r>
          </a:p>
          <a:p>
            <a:pPr lvl="1"/>
            <a:r>
              <a:rPr lang="en-US" b="1" u="sng" dirty="0" smtClean="0"/>
              <a:t>Manually</a:t>
            </a:r>
            <a:r>
              <a:rPr lang="en-US" dirty="0" smtClean="0"/>
              <a:t> inputted into relational DB</a:t>
            </a:r>
          </a:p>
          <a:p>
            <a:r>
              <a:rPr lang="en-US" dirty="0" smtClean="0"/>
              <a:t>Management problems</a:t>
            </a:r>
          </a:p>
          <a:p>
            <a:pPr lvl="1"/>
            <a:r>
              <a:rPr lang="en-US" dirty="0" smtClean="0"/>
              <a:t>Meters broke, devices were removed, new items plugged into certain meters</a:t>
            </a:r>
          </a:p>
          <a:p>
            <a:r>
              <a:rPr lang="en-US" b="1" dirty="0" smtClean="0"/>
              <a:t>Management headache!</a:t>
            </a:r>
          </a:p>
          <a:p>
            <a:pPr lvl="1"/>
            <a:r>
              <a:rPr lang="en-US" dirty="0" smtClean="0"/>
              <a:t>…for a system that was mainly built to study only plug-loads</a:t>
            </a:r>
          </a:p>
          <a:p>
            <a:endParaRPr lang="en-US" dirty="0"/>
          </a:p>
        </p:txBody>
      </p:sp>
    </p:spTree>
    <p:extLst>
      <p:ext uri="{BB962C8B-B14F-4D97-AF65-F5344CB8AC3E}">
        <p14:creationId xmlns:p14="http://schemas.microsoft.com/office/powerpoint/2010/main" val="3653003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goals</a:t>
            </a:r>
            <a:endParaRPr lang="en-US" dirty="0"/>
          </a:p>
        </p:txBody>
      </p:sp>
      <p:sp>
        <p:nvSpPr>
          <p:cNvPr id="3" name="Content Placeholder 2"/>
          <p:cNvSpPr>
            <a:spLocks noGrp="1"/>
          </p:cNvSpPr>
          <p:nvPr>
            <p:ph idx="1"/>
          </p:nvPr>
        </p:nvSpPr>
        <p:spPr/>
        <p:txBody>
          <a:bodyPr/>
          <a:lstStyle/>
          <a:p>
            <a:r>
              <a:rPr lang="en-US" dirty="0" smtClean="0"/>
              <a:t>Make it easier to collect plug-load information, directly</a:t>
            </a:r>
          </a:p>
          <a:p>
            <a:r>
              <a:rPr lang="en-US" dirty="0" smtClean="0"/>
              <a:t>Design for incremental deployment and scale</a:t>
            </a:r>
          </a:p>
          <a:p>
            <a:r>
              <a:rPr lang="en-US" dirty="0" smtClean="0"/>
              <a:t>Derive continuous value from infrastructure</a:t>
            </a:r>
          </a:p>
          <a:p>
            <a:r>
              <a:rPr lang="en-US" dirty="0" smtClean="0"/>
              <a:t>Leverage building occupants where possible</a:t>
            </a:r>
          </a:p>
        </p:txBody>
      </p:sp>
    </p:spTree>
    <p:extLst>
      <p:ext uri="{BB962C8B-B14F-4D97-AF65-F5344CB8AC3E}">
        <p14:creationId xmlns:p14="http://schemas.microsoft.com/office/powerpoint/2010/main" val="2632604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Energy Lens</a:t>
            </a:r>
            <a:r>
              <a:rPr lang="en-US" dirty="0"/>
              <a:t> </a:t>
            </a:r>
            <a:r>
              <a:rPr lang="en-US" dirty="0" smtClean="0"/>
              <a:t/>
            </a:r>
            <a:br>
              <a:rPr lang="en-US" dirty="0" smtClean="0"/>
            </a:br>
            <a:r>
              <a:rPr lang="en-US" dirty="0" smtClean="0"/>
              <a:t>high-level architecture</a:t>
            </a:r>
            <a:endParaRPr lang="en-US" dirty="0"/>
          </a:p>
        </p:txBody>
      </p:sp>
      <p:sp>
        <p:nvSpPr>
          <p:cNvPr id="3" name="Content Placeholder 2"/>
          <p:cNvSpPr>
            <a:spLocks noGrp="1"/>
          </p:cNvSpPr>
          <p:nvPr>
            <p:ph idx="1"/>
          </p:nvPr>
        </p:nvSpPr>
        <p:spPr/>
        <p:txBody>
          <a:bodyPr>
            <a:normAutofit/>
          </a:bodyPr>
          <a:lstStyle/>
          <a:p>
            <a:r>
              <a:rPr lang="en-US" sz="2800" dirty="0" err="1" smtClean="0"/>
              <a:t>ACme</a:t>
            </a:r>
            <a:r>
              <a:rPr lang="en-US" sz="2800" dirty="0" smtClean="0"/>
              <a:t> sensors</a:t>
            </a:r>
          </a:p>
          <a:p>
            <a:r>
              <a:rPr lang="en-US" sz="2800" dirty="0" smtClean="0"/>
              <a:t>Cloud</a:t>
            </a:r>
          </a:p>
          <a:p>
            <a:pPr lvl="1"/>
            <a:r>
              <a:rPr lang="en-US" sz="2400" dirty="0" err="1" smtClean="0"/>
              <a:t>sMAP</a:t>
            </a:r>
            <a:r>
              <a:rPr lang="en-US" sz="2400" dirty="0" smtClean="0"/>
              <a:t>, </a:t>
            </a:r>
            <a:r>
              <a:rPr lang="en-US" sz="2400" dirty="0" err="1" smtClean="0"/>
              <a:t>StreamFS</a:t>
            </a:r>
            <a:endParaRPr lang="en-US" sz="2400" dirty="0" smtClean="0"/>
          </a:p>
          <a:p>
            <a:r>
              <a:rPr lang="en-US" sz="2800" dirty="0" smtClean="0"/>
              <a:t>Mobile phones</a:t>
            </a:r>
          </a:p>
          <a:p>
            <a:r>
              <a:rPr lang="en-US" sz="2800" dirty="0" smtClean="0"/>
              <a:t>Cheap tags</a:t>
            </a:r>
          </a:p>
        </p:txBody>
      </p:sp>
      <p:pic>
        <p:nvPicPr>
          <p:cNvPr id="6" name="Picture 5" descr="Macintosh HD:Users:jortiz:Desktop:Screen shot 2012-03-09 at 12.09.44 PM.png"/>
          <p:cNvPicPr/>
          <p:nvPr/>
        </p:nvPicPr>
        <p:blipFill>
          <a:blip r:embed="rId3">
            <a:extLst>
              <a:ext uri="{28A0092B-C50C-407E-A947-70E740481C1C}">
                <a14:useLocalDpi xmlns:a14="http://schemas.microsoft.com/office/drawing/2010/main" val="0"/>
              </a:ext>
            </a:extLst>
          </a:blip>
          <a:srcRect/>
          <a:stretch>
            <a:fillRect/>
          </a:stretch>
        </p:blipFill>
        <p:spPr bwMode="auto">
          <a:xfrm>
            <a:off x="3510011" y="1600200"/>
            <a:ext cx="2729879" cy="1222686"/>
          </a:xfrm>
          <a:prstGeom prst="rect">
            <a:avLst/>
          </a:prstGeom>
          <a:noFill/>
          <a:ln>
            <a:noFill/>
          </a:ln>
        </p:spPr>
      </p:pic>
      <p:pic>
        <p:nvPicPr>
          <p:cNvPr id="7" name="Picture 6" descr="Screen shot 2012-08-10 at 12.54.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35" y="4066227"/>
            <a:ext cx="1037480" cy="1008048"/>
          </a:xfrm>
          <a:prstGeom prst="rect">
            <a:avLst/>
          </a:prstGeom>
        </p:spPr>
      </p:pic>
      <p:pic>
        <p:nvPicPr>
          <p:cNvPr id="12" name="Picture 11" descr="Macintosh HD:Users:jortiz:Desktop:Screen shot 2012-03-09 at 10.49.21 AM.png"/>
          <p:cNvPicPr/>
          <p:nvPr/>
        </p:nvPicPr>
        <p:blipFill>
          <a:blip r:embed="rId5">
            <a:extLst>
              <a:ext uri="{28A0092B-C50C-407E-A947-70E740481C1C}">
                <a14:useLocalDpi xmlns:a14="http://schemas.microsoft.com/office/drawing/2010/main" val="0"/>
              </a:ext>
            </a:extLst>
          </a:blip>
          <a:srcRect/>
          <a:stretch>
            <a:fillRect/>
          </a:stretch>
        </p:blipFill>
        <p:spPr bwMode="auto">
          <a:xfrm>
            <a:off x="5060950" y="2822886"/>
            <a:ext cx="4083050" cy="2762250"/>
          </a:xfrm>
          <a:prstGeom prst="rect">
            <a:avLst/>
          </a:prstGeom>
          <a:noFill/>
          <a:ln>
            <a:noFill/>
          </a:ln>
        </p:spPr>
      </p:pic>
      <p:sp>
        <p:nvSpPr>
          <p:cNvPr id="13" name="TextBox 12"/>
          <p:cNvSpPr txBox="1"/>
          <p:nvPr/>
        </p:nvSpPr>
        <p:spPr>
          <a:xfrm>
            <a:off x="1094241" y="4938805"/>
            <a:ext cx="1518364" cy="646331"/>
          </a:xfrm>
          <a:prstGeom prst="rect">
            <a:avLst/>
          </a:prstGeom>
          <a:noFill/>
        </p:spPr>
        <p:txBody>
          <a:bodyPr wrap="none" rtlCol="0">
            <a:spAutoFit/>
          </a:bodyPr>
          <a:lstStyle/>
          <a:p>
            <a:pPr algn="ctr"/>
            <a:r>
              <a:rPr lang="en-US" b="1" dirty="0" smtClean="0">
                <a:solidFill>
                  <a:srgbClr val="FF0000"/>
                </a:solidFill>
              </a:rPr>
              <a:t>Incrementally</a:t>
            </a:r>
          </a:p>
          <a:p>
            <a:pPr algn="ctr"/>
            <a:r>
              <a:rPr lang="en-US" b="1" dirty="0" smtClean="0">
                <a:solidFill>
                  <a:srgbClr val="FF0000"/>
                </a:solidFill>
              </a:rPr>
              <a:t>Deployable</a:t>
            </a:r>
            <a:endParaRPr lang="en-US" b="1" dirty="0">
              <a:solidFill>
                <a:srgbClr val="FF0000"/>
              </a:solidFill>
            </a:endParaRPr>
          </a:p>
        </p:txBody>
      </p:sp>
      <p:sp>
        <p:nvSpPr>
          <p:cNvPr id="14" name="TextBox 13"/>
          <p:cNvSpPr txBox="1"/>
          <p:nvPr/>
        </p:nvSpPr>
        <p:spPr>
          <a:xfrm>
            <a:off x="5947288" y="1747976"/>
            <a:ext cx="1518364" cy="646331"/>
          </a:xfrm>
          <a:prstGeom prst="rect">
            <a:avLst/>
          </a:prstGeom>
          <a:noFill/>
        </p:spPr>
        <p:txBody>
          <a:bodyPr wrap="none" rtlCol="0">
            <a:spAutoFit/>
          </a:bodyPr>
          <a:lstStyle/>
          <a:p>
            <a:pPr algn="ctr"/>
            <a:r>
              <a:rPr lang="en-US" b="1" dirty="0" smtClean="0">
                <a:solidFill>
                  <a:srgbClr val="FF0000"/>
                </a:solidFill>
              </a:rPr>
              <a:t>Incrementally</a:t>
            </a:r>
          </a:p>
          <a:p>
            <a:pPr algn="ctr"/>
            <a:r>
              <a:rPr lang="en-US" b="1" dirty="0" smtClean="0">
                <a:solidFill>
                  <a:srgbClr val="FF0000"/>
                </a:solidFill>
              </a:rPr>
              <a:t>Deployable</a:t>
            </a:r>
            <a:endParaRPr lang="en-US" b="1" dirty="0">
              <a:solidFill>
                <a:srgbClr val="FF0000"/>
              </a:solidFill>
            </a:endParaRPr>
          </a:p>
        </p:txBody>
      </p:sp>
      <p:sp>
        <p:nvSpPr>
          <p:cNvPr id="15" name="TextBox 14"/>
          <p:cNvSpPr txBox="1"/>
          <p:nvPr/>
        </p:nvSpPr>
        <p:spPr>
          <a:xfrm>
            <a:off x="2612605" y="4569473"/>
            <a:ext cx="2189234" cy="369332"/>
          </a:xfrm>
          <a:prstGeom prst="rect">
            <a:avLst/>
          </a:prstGeom>
          <a:noFill/>
        </p:spPr>
        <p:txBody>
          <a:bodyPr wrap="none" rtlCol="0">
            <a:spAutoFit/>
          </a:bodyPr>
          <a:lstStyle/>
          <a:p>
            <a:pPr algn="ctr"/>
            <a:r>
              <a:rPr lang="en-US" b="1" dirty="0" smtClean="0">
                <a:solidFill>
                  <a:srgbClr val="FF0000"/>
                </a:solidFill>
              </a:rPr>
              <a:t>Owned by occupants</a:t>
            </a:r>
            <a:endParaRPr lang="en-US" b="1" dirty="0">
              <a:solidFill>
                <a:srgbClr val="FF0000"/>
              </a:solidFill>
            </a:endParaRPr>
          </a:p>
        </p:txBody>
      </p:sp>
      <p:sp>
        <p:nvSpPr>
          <p:cNvPr id="16" name="TextBox 15"/>
          <p:cNvSpPr txBox="1"/>
          <p:nvPr/>
        </p:nvSpPr>
        <p:spPr>
          <a:xfrm>
            <a:off x="5628156" y="5562251"/>
            <a:ext cx="2827517" cy="369332"/>
          </a:xfrm>
          <a:prstGeom prst="rect">
            <a:avLst/>
          </a:prstGeom>
          <a:noFill/>
        </p:spPr>
        <p:txBody>
          <a:bodyPr wrap="none" rtlCol="0">
            <a:spAutoFit/>
          </a:bodyPr>
          <a:lstStyle/>
          <a:p>
            <a:pPr algn="ctr"/>
            <a:r>
              <a:rPr lang="en-US" b="1" dirty="0" smtClean="0">
                <a:solidFill>
                  <a:srgbClr val="FF0000"/>
                </a:solidFill>
              </a:rPr>
              <a:t>Accepts any streaming data</a:t>
            </a:r>
            <a:endParaRPr lang="en-US" b="1" dirty="0">
              <a:solidFill>
                <a:srgbClr val="FF0000"/>
              </a:solidFill>
            </a:endParaRPr>
          </a:p>
        </p:txBody>
      </p:sp>
      <p:grpSp>
        <p:nvGrpSpPr>
          <p:cNvPr id="5" name="Group 4"/>
          <p:cNvGrpSpPr/>
          <p:nvPr/>
        </p:nvGrpSpPr>
        <p:grpSpPr>
          <a:xfrm>
            <a:off x="2612606" y="3342883"/>
            <a:ext cx="2159179" cy="1446687"/>
            <a:chOff x="2612606" y="3342883"/>
            <a:chExt cx="2159179" cy="1446687"/>
          </a:xfrm>
        </p:grpSpPr>
        <p:pic>
          <p:nvPicPr>
            <p:cNvPr id="9" name="Picture 8"/>
            <p:cNvPicPr>
              <a:picLocks noChangeAspect="1"/>
            </p:cNvPicPr>
            <p:nvPr/>
          </p:nvPicPr>
          <p:blipFill>
            <a:blip r:embed="rId6"/>
            <a:stretch>
              <a:fillRect/>
            </a:stretch>
          </p:blipFill>
          <p:spPr>
            <a:xfrm rot="16200000">
              <a:off x="2968852" y="2986637"/>
              <a:ext cx="1446687" cy="2159179"/>
            </a:xfrm>
            <a:prstGeom prst="rect">
              <a:avLst/>
            </a:prstGeom>
          </p:spPr>
        </p:pic>
        <p:pic>
          <p:nvPicPr>
            <p:cNvPr id="4" name="Picture 3" descr="Screen shot 2012-08-19 at 5.45.1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4866" y="3619107"/>
              <a:ext cx="1592209" cy="921168"/>
            </a:xfrm>
            <a:prstGeom prst="rect">
              <a:avLst/>
            </a:prstGeom>
          </p:spPr>
        </p:pic>
      </p:grpSp>
    </p:spTree>
    <p:extLst>
      <p:ext uri="{BB962C8B-B14F-4D97-AF65-F5344CB8AC3E}">
        <p14:creationId xmlns:p14="http://schemas.microsoft.com/office/powerpoint/2010/main" val="3206690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Metadata about physical </a:t>
            </a:r>
            <a:br>
              <a:rPr lang="en-US" dirty="0" smtClean="0"/>
            </a:br>
            <a:r>
              <a:rPr lang="en-US" dirty="0" smtClean="0"/>
              <a:t>deployment mandatory</a:t>
            </a:r>
            <a:endParaRPr lang="en-US" dirty="0"/>
          </a:p>
        </p:txBody>
      </p:sp>
      <p:sp>
        <p:nvSpPr>
          <p:cNvPr id="4" name="Content Placeholder 3"/>
          <p:cNvSpPr>
            <a:spLocks noGrp="1"/>
          </p:cNvSpPr>
          <p:nvPr>
            <p:ph idx="1"/>
          </p:nvPr>
        </p:nvSpPr>
        <p:spPr>
          <a:xfrm>
            <a:off x="457200" y="4361527"/>
            <a:ext cx="8229600" cy="2496473"/>
          </a:xfrm>
        </p:spPr>
        <p:txBody>
          <a:bodyPr>
            <a:normAutofit fontScale="92500" lnSpcReduction="10000"/>
          </a:bodyPr>
          <a:lstStyle/>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pPr lvl="1"/>
            <a:r>
              <a:rPr lang="en-US" b="1" dirty="0" smtClean="0"/>
              <a:t>Necessary to interpret context of streaming data</a:t>
            </a:r>
          </a:p>
        </p:txBody>
      </p:sp>
      <p:pic>
        <p:nvPicPr>
          <p:cNvPr id="5" name="Content Placeholder 4" descr="Macintosh HD:Users:jortiz:Desktop:Screen shot 2012-05-05 at 11.08.45 AM.png"/>
          <p:cNvPicPr>
            <a:picLocks/>
          </p:cNvPicPr>
          <p:nvPr/>
        </p:nvPicPr>
        <p:blipFill>
          <a:blip r:embed="rId3">
            <a:extLst>
              <a:ext uri="{28A0092B-C50C-407E-A947-70E740481C1C}">
                <a14:useLocalDpi xmlns:a14="http://schemas.microsoft.com/office/drawing/2010/main" val="0"/>
              </a:ext>
            </a:extLst>
          </a:blip>
          <a:srcRect l="1360" r="1360"/>
          <a:stretch>
            <a:fillRect/>
          </a:stretch>
        </p:blipFill>
        <p:spPr bwMode="auto">
          <a:xfrm>
            <a:off x="1982658" y="1587669"/>
            <a:ext cx="5258091" cy="2894304"/>
          </a:xfrm>
          <a:prstGeom prst="rect">
            <a:avLst/>
          </a:prstGeom>
          <a:noFill/>
          <a:ln>
            <a:noFill/>
          </a:ln>
        </p:spPr>
      </p:pic>
    </p:spTree>
    <p:extLst>
      <p:ext uri="{BB962C8B-B14F-4D97-AF65-F5344CB8AC3E}">
        <p14:creationId xmlns:p14="http://schemas.microsoft.com/office/powerpoint/2010/main" val="4048384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QR Swipes for </a:t>
            </a:r>
            <a:br>
              <a:rPr lang="en-US" dirty="0" smtClean="0"/>
            </a:br>
            <a:r>
              <a:rPr lang="en-US" dirty="0" smtClean="0"/>
              <a:t>information collection</a:t>
            </a:r>
            <a:endParaRPr lang="en-US"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90576"/>
            <a:ext cx="9144000" cy="2400174"/>
          </a:xfrm>
          <a:prstGeom prst="rect">
            <a:avLst/>
          </a:prstGeom>
        </p:spPr>
      </p:pic>
    </p:spTree>
    <p:extLst>
      <p:ext uri="{BB962C8B-B14F-4D97-AF65-F5344CB8AC3E}">
        <p14:creationId xmlns:p14="http://schemas.microsoft.com/office/powerpoint/2010/main" val="395242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11138</TotalTime>
  <Words>875</Words>
  <Application>Microsoft Macintosh PowerPoint</Application>
  <PresentationFormat>On-screen Show (4:3)</PresentationFormat>
  <Paragraphs>110</Paragraphs>
  <Slides>18</Slides>
  <Notes>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Live, Continuous Energy Auditing of Miscellaneous Electrical Loads: Methodology and Results</vt:lpstr>
      <vt:lpstr>Outline</vt:lpstr>
      <vt:lpstr>Plug-loads consume  1/3 of building energy</vt:lpstr>
      <vt:lpstr>Prior work</vt:lpstr>
      <vt:lpstr>High, continuous management overhead</vt:lpstr>
      <vt:lpstr>Design goals</vt:lpstr>
      <vt:lpstr>Energy Lens  high-level architecture</vt:lpstr>
      <vt:lpstr>Metadata about physical  deployment mandatory</vt:lpstr>
      <vt:lpstr>QR Swipes for  information collection</vt:lpstr>
      <vt:lpstr>Deployment Challenges</vt:lpstr>
      <vt:lpstr>Results</vt:lpstr>
      <vt:lpstr>ACme IPv6 multihop network</vt:lpstr>
      <vt:lpstr>Entity-relationship graph 4th floor SDH</vt:lpstr>
      <vt:lpstr>Applications built on infrastructure</vt:lpstr>
      <vt:lpstr>Keys takeaways</vt:lpstr>
      <vt:lpstr>Thank you and questions</vt:lpstr>
      <vt:lpstr>Extra</vt:lpstr>
      <vt:lpstr>Tracking context with swipes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Jorge Ortiz</dc:creator>
  <cp:lastModifiedBy>Jorge Ortiz</cp:lastModifiedBy>
  <cp:revision>75</cp:revision>
  <dcterms:created xsi:type="dcterms:W3CDTF">2012-08-09T07:29:19Z</dcterms:created>
  <dcterms:modified xsi:type="dcterms:W3CDTF">2012-08-21T09:25:32Z</dcterms:modified>
</cp:coreProperties>
</file>